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89" d="100"/>
          <a:sy n="89" d="100"/>
        </p:scale>
        <p:origin x="6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EF32B8D-2130-4EDC-A0B4-782753885D1C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E3683D-C17E-45CD-A692-0DB4A0C28F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107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A54FC2-739F-4A63-8A9F-D10E36E1C77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714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379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B17EA-A1AA-4687-A0A0-AA0394CBFD6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586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F70BB5-F813-4875-A161-3B231F7218A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17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789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748031-D561-410A-BDA7-B23D76B26BA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74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993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574A8A-4A4F-4F98-A7FB-FF8370D2DE2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78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F1D9D2-310A-49D9-8BDA-5AAC04BED29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29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27C2BA-6957-4864-84D3-9FFD900CAF1C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76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3537C2-9CD9-4AAD-81BF-2A457239DD0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05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962450-BE08-4883-8949-2B913B2A5B2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143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2560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55DBC6-5FE2-4763-88F4-C61F2C801A8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711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765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0EFEA0-BE65-4901-81DE-0F5610E64F1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853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C33D4A-4AC9-469A-8845-349E32A3C35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0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91D513-CC5B-47EF-BDAA-4F20F07A365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80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0"/>
          <p:cNvSpPr/>
          <p:nvPr/>
        </p:nvSpPr>
        <p:spPr>
          <a:xfrm>
            <a:off x="7308850" y="0"/>
            <a:ext cx="1835150" cy="6858000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1D03-151C-4059-B7EF-20DB3A557070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F307-FA6B-40D9-9B68-531FF46345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ttango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158299-9932-4DD2-8C21-5DA4293C4CA6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8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982DA6-BCC2-4909-B875-1D82547EBD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B573-7A1C-4236-9BFD-93D144507150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336F-A293-4FEC-B8A4-D68A9FFDD6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93D4-57DB-4321-B12E-7F9D1EBC1C61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C44988-24CB-49C2-87ED-C1FD3F7AD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D632-8063-4397-89B4-AB389B662609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6F34-EE8A-4EC7-8405-44CF4FF603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903713-A4FB-4357-9D80-B209204A3513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10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047E9CA5-D8C9-4CB1-8E70-AA91919C7B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1DD9-4E45-4FEE-82BC-271CEE6CF422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E3F3-2384-4151-9ED7-385FF52EF0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5F79476-B94E-4F0D-A87D-5E9DAEE7058A}" type="datetimeFigureOut">
              <a:rPr lang="it-IT"/>
              <a:pPr>
                <a:defRPr/>
              </a:pPr>
              <a:t>02/02/2015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EC67438-E310-4979-AE7E-B1E10C9E82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0" r:id="rId5"/>
    <p:sldLayoutId id="2147483675" r:id="rId6"/>
    <p:sldLayoutId id="2147483669" r:id="rId7"/>
    <p:sldLayoutId id="2147483676" r:id="rId8"/>
    <p:sldLayoutId id="2147483668" r:id="rId9"/>
    <p:sldLayoutId id="2147483677" r:id="rId10"/>
  </p:sldLayoutIdLst>
  <p:transition spd="slow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388" y="620713"/>
            <a:ext cx="6916737" cy="1733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6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Il turismo nella </a:t>
            </a:r>
            <a:r>
              <a:rPr lang="it-IT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Città Metropolitana</a:t>
            </a: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di Firenze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39688" y="2708275"/>
            <a:ext cx="7200900" cy="1981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altLang="it-IT" sz="4000" b="1" i="1">
                <a:solidFill>
                  <a:srgbClr val="262626"/>
                </a:solidFill>
                <a:latin typeface="Calibri" pitchFamily="34" charset="0"/>
              </a:rPr>
              <a:t>I numeri della stagione 2014</a:t>
            </a:r>
          </a:p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altLang="it-IT" sz="2400" i="1">
                <a:solidFill>
                  <a:srgbClr val="262626"/>
                </a:solidFill>
                <a:latin typeface="Calibri" pitchFamily="34" charset="0"/>
              </a:rPr>
              <a:t>Elaborazioni del Centro Studi Turistici di Firenze su dati ufficiali provvisori</a:t>
            </a:r>
          </a:p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altLang="it-IT" sz="1600" i="1">
                <a:solidFill>
                  <a:srgbClr val="262626"/>
                </a:solidFill>
                <a:latin typeface="Calibri" pitchFamily="34" charset="0"/>
              </a:rPr>
              <a:t>(Fonte: Servizio Statistica – Ufficio Attività Produttive e Turismo 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835150" y="115888"/>
            <a:ext cx="7129463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Altri Comuni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6050" y="1006475"/>
          <a:ext cx="3274226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4226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843 mila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1,834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2,2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779838" y="908050"/>
            <a:ext cx="536416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-0,9%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pari a circa 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17 mila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pernottamenti in meno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In crescita i 4-5 stelle e le </a:t>
            </a:r>
            <a:r>
              <a:rPr lang="it-IT" sz="2800" dirty="0" err="1">
                <a:solidFill>
                  <a:srgbClr val="C00000"/>
                </a:solidFill>
                <a:latin typeface="Calibri" panose="020F0502020204030204" pitchFamily="34" charset="0"/>
              </a:rPr>
              <a:t>Rta</a:t>
            </a:r>
            <a:endParaRPr lang="it-IT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In calo le medio-basse categorie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49225" y="3619500"/>
          <a:ext cx="3269950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9950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Extralberghieri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454 mila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2,488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5,5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Parentesi graffa aperta 1"/>
          <p:cNvSpPr/>
          <p:nvPr/>
        </p:nvSpPr>
        <p:spPr>
          <a:xfrm>
            <a:off x="3563938" y="963613"/>
            <a:ext cx="360362" cy="1976437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43325" y="3124200"/>
            <a:ext cx="5400675" cy="297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+2,3%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pari a circa 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56 mila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pernottamenti in più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Stabili gli agriturismi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In crescita campeggi, villaggi, affittacamere e case vacanza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In calo le altre tipologia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3563938" y="3141663"/>
            <a:ext cx="360362" cy="2854325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835150" y="115888"/>
            <a:ext cx="7129463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Altri Comuni</a:t>
            </a:r>
          </a:p>
        </p:txBody>
      </p:sp>
      <p:sp>
        <p:nvSpPr>
          <p:cNvPr id="11" name="Text Box 132"/>
          <p:cNvSpPr txBox="1">
            <a:spLocks noChangeArrowheads="1"/>
          </p:cNvSpPr>
          <p:nvPr/>
        </p:nvSpPr>
        <p:spPr bwMode="auto">
          <a:xfrm>
            <a:off x="179388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ITALIANI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1,272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-0,2%</a:t>
            </a:r>
          </a:p>
        </p:txBody>
      </p:sp>
      <p:sp>
        <p:nvSpPr>
          <p:cNvPr id="12" name="Text Box 133"/>
          <p:cNvSpPr txBox="1">
            <a:spLocks noChangeArrowheads="1"/>
          </p:cNvSpPr>
          <p:nvPr/>
        </p:nvSpPr>
        <p:spPr bwMode="auto">
          <a:xfrm>
            <a:off x="4881563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STRANIERI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3,050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+1,4%</a:t>
            </a:r>
          </a:p>
        </p:txBody>
      </p:sp>
      <p:graphicFrame>
        <p:nvGraphicFramePr>
          <p:cNvPr id="13" name="Group 157"/>
          <p:cNvGraphicFramePr>
            <a:graphicFrameLocks noGrp="1"/>
          </p:cNvGraphicFramePr>
          <p:nvPr/>
        </p:nvGraphicFramePr>
        <p:xfrm>
          <a:off x="247650" y="2517775"/>
          <a:ext cx="8597246" cy="3457577"/>
        </p:xfrm>
        <a:graphic>
          <a:graphicData uri="http://schemas.openxmlformats.org/drawingml/2006/table">
            <a:tbl>
              <a:tblPr/>
              <a:tblGrid>
                <a:gridCol w="2519375"/>
                <a:gridCol w="1481890"/>
                <a:gridCol w="815284"/>
                <a:gridCol w="2223652"/>
                <a:gridCol w="1557045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Germania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-0,6%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Cina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+24,4%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Paesi Bassi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-3,7%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Belgio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-9,6%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Francia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+1,2%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Spagna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+18,5%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Stati Uniti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+3,5%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Polonia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+18,9%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Regno Unito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+6,9%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Danimarca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-8,2%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5" name="CasellaDiTesto 6"/>
          <p:cNvSpPr txBox="1">
            <a:spLocks noChangeArrowheads="1"/>
          </p:cNvSpPr>
          <p:nvPr/>
        </p:nvSpPr>
        <p:spPr bwMode="auto">
          <a:xfrm>
            <a:off x="3059113" y="6237288"/>
            <a:ext cx="590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i="1">
                <a:solidFill>
                  <a:schemeClr val="bg1"/>
                </a:solidFill>
                <a:latin typeface="Calibri" pitchFamily="34" charset="0"/>
              </a:rPr>
              <a:t>* Variazioni relative al periodo gennaio – ottobre 2014/2013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8888" y="115888"/>
            <a:ext cx="7705725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Tasso di Occupazione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delle camere alberghiere</a:t>
            </a:r>
            <a:endParaRPr lang="it-IT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234950" y="933450"/>
          <a:ext cx="8653614" cy="1554630"/>
        </p:xfrm>
        <a:graphic>
          <a:graphicData uri="http://schemas.openxmlformats.org/drawingml/2006/table">
            <a:tbl>
              <a:tblPr/>
              <a:tblGrid>
                <a:gridCol w="1089566"/>
                <a:gridCol w="1089565"/>
                <a:gridCol w="1089566"/>
                <a:gridCol w="1089565"/>
                <a:gridCol w="1089566"/>
                <a:gridCol w="1089565"/>
                <a:gridCol w="2116221"/>
              </a:tblGrid>
              <a:tr h="365961">
                <a:tc gridSpan="7"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Città Metropolitana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464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5*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  <a:endParaRPr kumimoji="0" lang="it-IT" altLang="it-IT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Alberghiero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  <a:tr h="457451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608013" y="2671763"/>
          <a:ext cx="7564049" cy="1554630"/>
        </p:xfrm>
        <a:graphic>
          <a:graphicData uri="http://schemas.openxmlformats.org/drawingml/2006/table">
            <a:tbl>
              <a:tblPr/>
              <a:tblGrid>
                <a:gridCol w="1089566"/>
                <a:gridCol w="1089565"/>
                <a:gridCol w="1089566"/>
                <a:gridCol w="1089565"/>
                <a:gridCol w="1089566"/>
                <a:gridCol w="2116221"/>
              </a:tblGrid>
              <a:tr h="365961">
                <a:tc gridSpan="6"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Città di Firenze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464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5*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Alberghiero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  <a:tr h="457451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/>
        </p:nvGraphicFramePr>
        <p:xfrm>
          <a:off x="234950" y="4433888"/>
          <a:ext cx="8653614" cy="1554630"/>
        </p:xfrm>
        <a:graphic>
          <a:graphicData uri="http://schemas.openxmlformats.org/drawingml/2006/table">
            <a:tbl>
              <a:tblPr/>
              <a:tblGrid>
                <a:gridCol w="1089566"/>
                <a:gridCol w="1089565"/>
                <a:gridCol w="1089566"/>
                <a:gridCol w="1089565"/>
                <a:gridCol w="1089566"/>
                <a:gridCol w="1089565"/>
                <a:gridCol w="2116221"/>
              </a:tblGrid>
              <a:tr h="365961">
                <a:tc gridSpan="7"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Altri Comuni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5464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5*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1*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  <a:endParaRPr kumimoji="0" lang="it-IT" altLang="it-IT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Alberghiero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  <a:tr h="457451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T="45745" marB="45745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defTabSz="449263"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8888" y="115888"/>
            <a:ext cx="7705725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Dati traffico aeroportuale –</a:t>
            </a:r>
            <a:r>
              <a:rPr lang="it-I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Aeroporto di Firenze </a:t>
            </a:r>
            <a:endParaRPr lang="it-IT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44589"/>
              </p:ext>
            </p:extLst>
          </p:nvPr>
        </p:nvGraphicFramePr>
        <p:xfrm>
          <a:off x="250825" y="981075"/>
          <a:ext cx="835292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944216"/>
                <a:gridCol w="1368152"/>
                <a:gridCol w="1440160"/>
                <a:gridCol w="1224136"/>
              </a:tblGrid>
              <a:tr h="455332">
                <a:tc rowSpan="2">
                  <a:txBody>
                    <a:bodyPr/>
                    <a:lstStyle/>
                    <a:p>
                      <a:pPr algn="ctr"/>
                      <a:endParaRPr lang="it-IT" sz="20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Aeroporto di Firenze</a:t>
                      </a:r>
                      <a:endParaRPr lang="it-IT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Tot. Italia</a:t>
                      </a:r>
                      <a:endParaRPr lang="it-IT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65">
                <a:tc vMerge="1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Num</a:t>
                      </a:r>
                      <a:r>
                        <a:rPr lang="it-IT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it-IT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</a:t>
                      </a:r>
                      <a:r>
                        <a:rPr lang="it-IT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. %</a:t>
                      </a:r>
                      <a:endParaRPr lang="it-IT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Var</a:t>
                      </a:r>
                      <a:r>
                        <a:rPr lang="it-IT" sz="20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. %</a:t>
                      </a:r>
                      <a:endParaRPr lang="it-IT" sz="2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288">
                <a:tc rowSpan="2">
                  <a:txBody>
                    <a:bodyPr/>
                    <a:lstStyle/>
                    <a:p>
                      <a:pPr algn="ctr"/>
                      <a:endParaRPr lang="it-IT" sz="20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3865">
                <a:tc vMerge="1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Nazionali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4.402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16,6%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0,8%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874">
                <a:tc rowSpan="3">
                  <a:txBody>
                    <a:bodyPr/>
                    <a:lstStyle/>
                    <a:p>
                      <a:pPr algn="ctr"/>
                      <a:r>
                        <a:rPr lang="it-IT" sz="2800" b="1" i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MOVIMENTI </a:t>
                      </a:r>
                    </a:p>
                    <a:p>
                      <a:pPr algn="ctr"/>
                      <a:r>
                        <a:rPr lang="it-IT" sz="2000" b="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gennaio – </a:t>
                      </a:r>
                      <a:r>
                        <a:rPr lang="it-IT" sz="2000" b="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dicembre 2014/2013</a:t>
                      </a:r>
                      <a:endParaRPr lang="it-IT" sz="2000" b="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8739">
                <a:tc vMerge="1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Internazionali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22.532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+5,9%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2,3%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39">
                <a:tc vMerge="1"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Totale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26.934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+7,5%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1,0%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893">
                <a:tc>
                  <a:txBody>
                    <a:bodyPr/>
                    <a:lstStyle/>
                    <a:p>
                      <a:pPr algn="ctr"/>
                      <a:endParaRPr lang="it-IT" sz="18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39">
                <a:tc rowSpan="4">
                  <a:txBody>
                    <a:bodyPr/>
                    <a:lstStyle/>
                    <a:p>
                      <a:pPr algn="ctr"/>
                      <a:r>
                        <a:rPr lang="it-IT" sz="2800" b="1" i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PASSEGGERI</a:t>
                      </a:r>
                    </a:p>
                    <a:p>
                      <a:pPr algn="ctr"/>
                      <a:r>
                        <a:rPr lang="it-IT" sz="2000" b="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gennaio – </a:t>
                      </a:r>
                      <a:r>
                        <a:rPr lang="it-IT" sz="2000" b="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dicembre 2014/2013</a:t>
                      </a:r>
                      <a:endParaRPr lang="it-IT" sz="2000" b="0" i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Nazionali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401.919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14,3%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2,5%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39">
                <a:tc vMerge="1">
                  <a:txBody>
                    <a:bodyPr/>
                    <a:lstStyle/>
                    <a:p>
                      <a:pPr algn="ctr"/>
                      <a:endParaRPr lang="it-IT" sz="20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Internazionali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1.838.080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13,5%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5,9%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39">
                <a:tc vMerge="1">
                  <a:txBody>
                    <a:bodyPr/>
                    <a:lstStyle/>
                    <a:p>
                      <a:pPr algn="ctr"/>
                      <a:endParaRPr lang="it-IT" sz="20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In transito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50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-3,8%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-9,7%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739">
                <a:tc vMerge="1">
                  <a:txBody>
                    <a:bodyPr/>
                    <a:lstStyle/>
                    <a:p>
                      <a:pPr algn="ctr"/>
                      <a:endParaRPr lang="it-IT" sz="2000" b="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Totale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2.240.049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13,6%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4,5%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7" name="CasellaDiTesto 11"/>
          <p:cNvSpPr txBox="1">
            <a:spLocks noChangeArrowheads="1"/>
          </p:cNvSpPr>
          <p:nvPr/>
        </p:nvSpPr>
        <p:spPr bwMode="auto">
          <a:xfrm>
            <a:off x="4716463" y="6216650"/>
            <a:ext cx="424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i="1">
                <a:solidFill>
                  <a:schemeClr val="bg1"/>
                </a:solidFill>
                <a:latin typeface="Calibri" pitchFamily="34" charset="0"/>
              </a:rPr>
              <a:t>Fonte: Elaborazioni Cst su dati Assaeroporti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8313" y="115888"/>
            <a:ext cx="8496300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La spesa dei viaggiatori stranieri –</a:t>
            </a:r>
            <a:r>
              <a:rPr lang="it-I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Metropolitana </a:t>
            </a:r>
            <a:endParaRPr lang="it-IT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558513"/>
              </p:ext>
            </p:extLst>
          </p:nvPr>
        </p:nvGraphicFramePr>
        <p:xfrm>
          <a:off x="492253" y="1412776"/>
          <a:ext cx="8031030" cy="1037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718"/>
                <a:gridCol w="1728192"/>
                <a:gridCol w="1080120"/>
              </a:tblGrid>
              <a:tr h="518739">
                <a:tc>
                  <a:txBody>
                    <a:bodyPr/>
                    <a:lstStyle/>
                    <a:p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Gen.-</a:t>
                      </a:r>
                      <a:r>
                        <a:rPr lang="it-IT" sz="2000" b="1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Ott</a:t>
                      </a:r>
                      <a:r>
                        <a:rPr lang="it-IT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. 2014</a:t>
                      </a:r>
                      <a:endParaRPr lang="it-IT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2000" b="1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Var</a:t>
                      </a:r>
                      <a:r>
                        <a:rPr kumimoji="0" lang="it-IT" sz="20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%</a:t>
                      </a:r>
                      <a:endParaRPr kumimoji="0" lang="it-IT" sz="20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  <a:tr h="518739"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Spesa </a:t>
                      </a:r>
                      <a:r>
                        <a:rPr lang="it-IT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(in mln di €)</a:t>
                      </a:r>
                      <a:endParaRPr lang="it-IT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2.088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+4,8%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930" name="CasellaDiTesto 11"/>
          <p:cNvSpPr txBox="1">
            <a:spLocks noChangeArrowheads="1"/>
          </p:cNvSpPr>
          <p:nvPr/>
        </p:nvSpPr>
        <p:spPr bwMode="auto">
          <a:xfrm>
            <a:off x="4427538" y="6237288"/>
            <a:ext cx="4537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i="1">
                <a:solidFill>
                  <a:schemeClr val="bg1"/>
                </a:solidFill>
                <a:latin typeface="Calibri" pitchFamily="34" charset="0"/>
              </a:rPr>
              <a:t>Fonte: Elaborazioni Cst su dati Banca d’Italia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63797"/>
              </p:ext>
            </p:extLst>
          </p:nvPr>
        </p:nvGraphicFramePr>
        <p:xfrm>
          <a:off x="251644" y="3140968"/>
          <a:ext cx="8712969" cy="2483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232"/>
                <a:gridCol w="3168352"/>
                <a:gridCol w="3456385"/>
              </a:tblGrid>
              <a:tr h="479776">
                <a:tc>
                  <a:txBody>
                    <a:bodyPr/>
                    <a:lstStyle/>
                    <a:p>
                      <a:pPr marL="271463" indent="-271463" algn="ctr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endParaRPr lang="it-IT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71463" indent="-271463" algn="ctr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Spesa</a:t>
                      </a:r>
                      <a:r>
                        <a:rPr lang="it-IT" sz="28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pro-capite giornaliera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71463" indent="-271463" algn="ctr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Spesa</a:t>
                      </a:r>
                      <a:r>
                        <a:rPr lang="it-IT" sz="28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pro-capite             per viaggio</a:t>
                      </a:r>
                      <a:endParaRPr lang="it-IT" sz="2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</a:tr>
              <a:tr h="411237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Gen.- </a:t>
                      </a:r>
                      <a:r>
                        <a:rPr lang="it-IT" sz="2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Ott</a:t>
                      </a:r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it-IT" sz="2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2013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111,8 €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473,1</a:t>
                      </a:r>
                      <a:r>
                        <a:rPr lang="it-IT" sz="2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€</a:t>
                      </a:r>
                      <a:endParaRPr lang="it-IT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</a:tr>
              <a:tr h="411237"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8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sym typeface="Wingdings"/>
                        </a:rPr>
                        <a:t></a:t>
                      </a:r>
                      <a:endParaRPr lang="it-IT" sz="4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8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sym typeface="Wingdings"/>
                        </a:rPr>
                        <a:t></a:t>
                      </a:r>
                      <a:endParaRPr lang="it-IT" sz="48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</a:tr>
              <a:tr h="411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Gen.- </a:t>
                      </a:r>
                      <a:r>
                        <a:rPr lang="it-IT" sz="2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Ott</a:t>
                      </a:r>
                      <a:r>
                        <a:rPr lang="it-IT" sz="2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it-IT" sz="2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2014</a:t>
                      </a:r>
                      <a:endParaRPr lang="it-IT" sz="2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124,7 €</a:t>
                      </a:r>
                      <a:endParaRPr lang="it-IT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494,9 €</a:t>
                      </a:r>
                    </a:p>
                  </a:txBody>
                  <a:tcPr marL="36000" marR="360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825" y="849313"/>
            <a:ext cx="8424863" cy="223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Stima di ARRIVI e PRESENZE - ANNO 2014</a:t>
            </a:r>
          </a:p>
          <a:p>
            <a:pPr marL="457200" indent="-457200" fontAlgn="auto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Città Metropolitana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 (stessi Comuni della Provincia)</a:t>
            </a:r>
          </a:p>
          <a:p>
            <a:pPr marL="457200" indent="-457200" fontAlgn="auto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Città di Firenze</a:t>
            </a:r>
          </a:p>
          <a:p>
            <a:pPr marL="457200" indent="-457200" fontAlgn="auto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Altri Comuni</a:t>
            </a:r>
          </a:p>
        </p:txBody>
      </p:sp>
      <p:sp>
        <p:nvSpPr>
          <p:cNvPr id="3" name="Rettangolo 2"/>
          <p:cNvSpPr/>
          <p:nvPr/>
        </p:nvSpPr>
        <p:spPr>
          <a:xfrm>
            <a:off x="6011863" y="115888"/>
            <a:ext cx="2952750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Metodologia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15900" y="3395663"/>
          <a:ext cx="8748464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4232"/>
                <a:gridCol w="4374232"/>
              </a:tblGrid>
              <a:tr h="479776">
                <a:tc>
                  <a:txBody>
                    <a:bodyPr/>
                    <a:lstStyle/>
                    <a:p>
                      <a:pPr marL="271463" indent="-271463" algn="ctr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Periodo </a:t>
                      </a: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Gennaio – Ottobre</a:t>
                      </a:r>
                      <a:endParaRPr lang="it-IT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271463" indent="-271463" algn="ctr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Periodo </a:t>
                      </a:r>
                    </a:p>
                    <a:p>
                      <a:pPr algn="ctr"/>
                      <a:r>
                        <a:rPr lang="it-IT" sz="2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Novembre – Dicembre</a:t>
                      </a:r>
                      <a:endParaRPr lang="it-IT" sz="2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</a:tr>
              <a:tr h="411237">
                <a:tc>
                  <a:txBody>
                    <a:bodyPr/>
                    <a:lstStyle/>
                    <a:p>
                      <a:pPr algn="ctr"/>
                      <a:r>
                        <a:rPr lang="it-IT" sz="4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sym typeface="Wingdings"/>
                        </a:rPr>
                        <a:t></a:t>
                      </a:r>
                      <a:endParaRPr lang="it-IT" sz="4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sym typeface="Wingdings"/>
                        </a:rPr>
                        <a:t></a:t>
                      </a:r>
                      <a:endParaRPr lang="it-IT" sz="4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</a:tr>
              <a:tr h="582586">
                <a:tc>
                  <a:txBody>
                    <a:bodyPr/>
                    <a:lstStyle/>
                    <a:p>
                      <a:pPr algn="ctr"/>
                      <a:r>
                        <a:rPr lang="it-IT" sz="32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Dati </a:t>
                      </a:r>
                      <a:r>
                        <a:rPr kumimoji="0" lang="it-IT" sz="3600" b="1" i="1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censuari</a:t>
                      </a:r>
                      <a:r>
                        <a:rPr lang="it-IT" sz="32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32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provvisori</a:t>
                      </a:r>
                      <a:endParaRPr lang="it-IT" sz="3200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Stima su</a:t>
                      </a:r>
                      <a:r>
                        <a:rPr lang="it-IT" sz="32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 dati </a:t>
                      </a:r>
                      <a:r>
                        <a:rPr lang="it-IT" sz="3600" b="1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</a:rPr>
                        <a:t>campionari</a:t>
                      </a:r>
                      <a:endParaRPr lang="it-IT" sz="3600" b="1" i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650" y="115888"/>
            <a:ext cx="8208963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Metropolitana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9225" y="1341438"/>
          <a:ext cx="8814567" cy="30891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77862"/>
                <a:gridCol w="2592288"/>
                <a:gridCol w="3744417"/>
              </a:tblGrid>
              <a:tr h="659478">
                <a:tc>
                  <a:txBody>
                    <a:bodyPr/>
                    <a:lstStyle/>
                    <a:p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Arrivi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Presenze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Arrivi</a:t>
                      </a:r>
                      <a:endParaRPr lang="it-IT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4,794 mln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+3,0%</a:t>
                      </a:r>
                    </a:p>
                    <a:p>
                      <a:pPr algn="ctr"/>
                      <a:r>
                        <a:rPr lang="it-IT" sz="2400" dirty="0" smtClean="0"/>
                        <a:t>(+140</a:t>
                      </a:r>
                      <a:r>
                        <a:rPr lang="it-IT" sz="2400" baseline="0" dirty="0" smtClean="0"/>
                        <a:t>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kumimoji="0" lang="it-IT" sz="3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Presenze</a:t>
                      </a:r>
                      <a:endParaRPr kumimoji="0" lang="it-IT" sz="3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smtClean="0"/>
                        <a:t>12,994 mln</a:t>
                      </a:r>
                      <a:endParaRPr lang="it-IT" sz="3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+3,4%</a:t>
                      </a:r>
                    </a:p>
                    <a:p>
                      <a:pPr algn="ctr"/>
                      <a:r>
                        <a:rPr lang="it-IT" sz="2400" dirty="0" smtClean="0"/>
                        <a:t>(+428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850" y="4797425"/>
            <a:ext cx="82804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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La permanenza media si è mantenuta stabile intorno alle </a:t>
            </a: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2,7 notti 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per soggiorno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650" y="115888"/>
            <a:ext cx="8208963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Metropolitana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6050" y="1123950"/>
          <a:ext cx="3274226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4226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3,672</a:t>
                      </a: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mln di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8,610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2,3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779838" y="908050"/>
            <a:ext cx="5184775" cy="243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+2,9%</a:t>
            </a:r>
            <a:r>
              <a:rPr lang="it-IT" sz="320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pari a circa </a:t>
            </a:r>
            <a:r>
              <a:rPr lang="it-IT" sz="3200" b="1">
                <a:solidFill>
                  <a:srgbClr val="C00000"/>
                </a:solidFill>
                <a:latin typeface="Calibri" pitchFamily="34" charset="0"/>
              </a:rPr>
              <a:t>242 mila </a:t>
            </a: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pernottamenti in più</a:t>
            </a:r>
          </a:p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In forte crescita i 4-5 stelle, positivi anche i 3 stelle e le Rta</a:t>
            </a:r>
          </a:p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In calo le categorie inferiori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49225" y="3771900"/>
          <a:ext cx="3269950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9950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Extralberghieri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1,122</a:t>
                      </a: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mln di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4,383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3,9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Parentesi graffa aperta 1"/>
          <p:cNvSpPr/>
          <p:nvPr/>
        </p:nvSpPr>
        <p:spPr>
          <a:xfrm>
            <a:off x="3563938" y="963613"/>
            <a:ext cx="360362" cy="2462212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86618" y="3749218"/>
            <a:ext cx="5184775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+4,4%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pari a circa 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186 mila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pernottamenti in più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Stabili gli agriturismi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crescita le altre tipologie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3563938" y="3533775"/>
            <a:ext cx="360362" cy="2462213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650" y="115888"/>
            <a:ext cx="8208963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Metropolitana</a:t>
            </a:r>
          </a:p>
        </p:txBody>
      </p:sp>
      <p:sp>
        <p:nvSpPr>
          <p:cNvPr id="11" name="Text Box 132"/>
          <p:cNvSpPr txBox="1">
            <a:spLocks noChangeArrowheads="1"/>
          </p:cNvSpPr>
          <p:nvPr/>
        </p:nvSpPr>
        <p:spPr bwMode="auto">
          <a:xfrm>
            <a:off x="179388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ITALIANI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3,411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+6,4%</a:t>
            </a:r>
          </a:p>
        </p:txBody>
      </p:sp>
      <p:sp>
        <p:nvSpPr>
          <p:cNvPr id="12" name="Text Box 133"/>
          <p:cNvSpPr txBox="1">
            <a:spLocks noChangeArrowheads="1"/>
          </p:cNvSpPr>
          <p:nvPr/>
        </p:nvSpPr>
        <p:spPr bwMode="auto">
          <a:xfrm>
            <a:off x="4881563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STRANIERI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9,582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+2,4%</a:t>
            </a:r>
          </a:p>
        </p:txBody>
      </p:sp>
      <p:graphicFrame>
        <p:nvGraphicFramePr>
          <p:cNvPr id="13" name="Group 157"/>
          <p:cNvGraphicFramePr>
            <a:graphicFrameLocks noGrp="1"/>
          </p:cNvGraphicFramePr>
          <p:nvPr/>
        </p:nvGraphicFramePr>
        <p:xfrm>
          <a:off x="247650" y="2517775"/>
          <a:ext cx="8597246" cy="3457577"/>
        </p:xfrm>
        <a:graphic>
          <a:graphicData uri="http://schemas.openxmlformats.org/drawingml/2006/table">
            <a:tbl>
              <a:tblPr/>
              <a:tblGrid>
                <a:gridCol w="2519375"/>
                <a:gridCol w="1481890"/>
                <a:gridCol w="815284"/>
                <a:gridCol w="2223652"/>
                <a:gridCol w="1557045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Stati Uniti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+1,7%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Cina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+16,6%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Germania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-2,2%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Spagna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+10,9%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Francia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+5,3%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Giappone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-9,8%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Regno Unito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+8,5%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Brasile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-1,5%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Paesi Bassi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-3,7%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Australia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-5,7%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7" name="CasellaDiTesto 15"/>
          <p:cNvSpPr txBox="1">
            <a:spLocks noChangeArrowheads="1"/>
          </p:cNvSpPr>
          <p:nvPr/>
        </p:nvSpPr>
        <p:spPr bwMode="auto">
          <a:xfrm>
            <a:off x="3059113" y="6237288"/>
            <a:ext cx="590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i="1">
                <a:solidFill>
                  <a:schemeClr val="bg1"/>
                </a:solidFill>
                <a:latin typeface="Calibri" pitchFamily="34" charset="0"/>
              </a:rPr>
              <a:t>* Variazioni relative al periodo gennaio – ottobre 2014/2013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476375" y="115888"/>
            <a:ext cx="7488238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di Firenze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9225" y="1341438"/>
          <a:ext cx="8814567" cy="30891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77862"/>
                <a:gridCol w="2592288"/>
                <a:gridCol w="3744417"/>
              </a:tblGrid>
              <a:tr h="659478">
                <a:tc>
                  <a:txBody>
                    <a:bodyPr/>
                    <a:lstStyle/>
                    <a:p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Arrivi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Presenze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Arrivi</a:t>
                      </a:r>
                      <a:endParaRPr lang="it-IT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3,498 mln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+2,5%</a:t>
                      </a:r>
                    </a:p>
                    <a:p>
                      <a:pPr algn="ctr"/>
                      <a:r>
                        <a:rPr lang="it-IT" sz="2400" dirty="0" smtClean="0"/>
                        <a:t>(+87</a:t>
                      </a:r>
                      <a:r>
                        <a:rPr lang="it-IT" sz="2400" baseline="0" dirty="0" smtClean="0"/>
                        <a:t>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kumimoji="0" lang="it-IT" sz="3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Presenze</a:t>
                      </a:r>
                      <a:endParaRPr kumimoji="0" lang="it-IT" sz="3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8,671 mln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+4,7%</a:t>
                      </a:r>
                    </a:p>
                    <a:p>
                      <a:pPr algn="ctr"/>
                      <a:r>
                        <a:rPr lang="it-IT" sz="2400" dirty="0" smtClean="0"/>
                        <a:t>(+388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8313" y="4652963"/>
            <a:ext cx="8280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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La permanenza media è cresciuta da 2,4 a </a:t>
            </a: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2,5 notti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 per soggiorno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476375" y="115888"/>
            <a:ext cx="7488238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di Firenze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6050" y="1123950"/>
          <a:ext cx="3274226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4226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2,829</a:t>
                      </a: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mln di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6,776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2,4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635375" y="908050"/>
            <a:ext cx="5329238" cy="2500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32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+4,0%</a:t>
            </a:r>
            <a:r>
              <a:rPr lang="it-IT" sz="3200">
                <a:solidFill>
                  <a:srgbClr val="C00000"/>
                </a:solidFill>
                <a:latin typeface="Calibri" pitchFamily="34" charset="0"/>
              </a:rPr>
              <a:t>, c</a:t>
            </a: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irca </a:t>
            </a:r>
            <a:r>
              <a:rPr lang="it-IT" sz="3200" b="1">
                <a:solidFill>
                  <a:srgbClr val="C00000"/>
                </a:solidFill>
                <a:latin typeface="Calibri" pitchFamily="34" charset="0"/>
              </a:rPr>
              <a:t>259 mila </a:t>
            </a: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notti in più</a:t>
            </a:r>
            <a:r>
              <a:rPr lang="it-IT" sz="3200" b="1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it-IT" sz="2800">
              <a:solidFill>
                <a:srgbClr val="C00000"/>
              </a:solidFill>
              <a:latin typeface="Calibri" pitchFamily="34" charset="0"/>
            </a:endParaRPr>
          </a:p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In forte crescita i 4-5 stelle, positivi anche i 3 stelle e le Rta</a:t>
            </a:r>
          </a:p>
          <a:p>
            <a:pPr marL="431800" indent="-457200" algn="just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it-IT" sz="2800">
                <a:solidFill>
                  <a:srgbClr val="C00000"/>
                </a:solidFill>
                <a:latin typeface="Calibri" pitchFamily="34" charset="0"/>
              </a:rPr>
              <a:t>In calo le categorie inferiori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49225" y="3825875"/>
          <a:ext cx="3269950" cy="22284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69950"/>
              </a:tblGrid>
              <a:tr h="673962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C00000"/>
                        </a:buClr>
                        <a:buFont typeface="Webdings" panose="05030102010509060703" pitchFamily="18" charset="2"/>
                        <a:buNone/>
                      </a:pP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Extralberghieri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  <a:alpha val="50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669 mila arrivi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1,895 mln di presenze</a:t>
                      </a:r>
                    </a:p>
                    <a:p>
                      <a:pPr marL="271463" indent="-271463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2400" b="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2,8 notti di </a:t>
                      </a:r>
                      <a:r>
                        <a:rPr lang="it-IT" sz="2400" b="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pm</a:t>
                      </a:r>
                      <a:endParaRPr lang="it-IT" sz="2400" b="0" baseline="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>
                    <a:solidFill>
                      <a:schemeClr val="dk1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Parentesi graffa aperta 1"/>
          <p:cNvSpPr/>
          <p:nvPr/>
        </p:nvSpPr>
        <p:spPr>
          <a:xfrm>
            <a:off x="3563938" y="963613"/>
            <a:ext cx="360362" cy="2462212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79838" y="3773488"/>
            <a:ext cx="5184775" cy="15234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+7,3%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pari a circa </a:t>
            </a:r>
            <a:r>
              <a:rPr lang="it-IT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130 mila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pernottamenti in più</a:t>
            </a:r>
          </a:p>
          <a:p>
            <a:pPr marL="432000" indent="-457200" algn="just" fontAlgn="auto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it-IT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crescita </a:t>
            </a:r>
            <a:r>
              <a:rPr lang="it-IT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tutte le </a:t>
            </a:r>
            <a:r>
              <a:rPr lang="it-IT" sz="2800" dirty="0">
                <a:solidFill>
                  <a:srgbClr val="C00000"/>
                </a:solidFill>
                <a:latin typeface="Calibri" panose="020F0502020204030204" pitchFamily="34" charset="0"/>
              </a:rPr>
              <a:t>tipologie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3563938" y="3773488"/>
            <a:ext cx="360362" cy="2006600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476375" y="115888"/>
            <a:ext cx="7488238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Città di Firenze</a:t>
            </a:r>
          </a:p>
        </p:txBody>
      </p:sp>
      <p:sp>
        <p:nvSpPr>
          <p:cNvPr id="11" name="Text Box 132"/>
          <p:cNvSpPr txBox="1">
            <a:spLocks noChangeArrowheads="1"/>
          </p:cNvSpPr>
          <p:nvPr/>
        </p:nvSpPr>
        <p:spPr bwMode="auto">
          <a:xfrm>
            <a:off x="179388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ITALIANI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2,139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+10,7%</a:t>
            </a:r>
          </a:p>
        </p:txBody>
      </p:sp>
      <p:sp>
        <p:nvSpPr>
          <p:cNvPr id="12" name="Text Box 133"/>
          <p:cNvSpPr txBox="1">
            <a:spLocks noChangeArrowheads="1"/>
          </p:cNvSpPr>
          <p:nvPr/>
        </p:nvSpPr>
        <p:spPr bwMode="auto">
          <a:xfrm>
            <a:off x="4881563" y="908050"/>
            <a:ext cx="3889375" cy="1524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27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35075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43063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A50021"/>
              </a:buClr>
              <a:buSzPct val="100000"/>
              <a:buFont typeface="Webdings" panose="05030102010509060703" pitchFamily="18" charset="2"/>
              <a:buChar char="ü"/>
              <a:defRPr/>
            </a:pPr>
            <a:r>
              <a:rPr lang="it-IT" altLang="it-I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it-IT" alt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Turisti </a:t>
            </a:r>
            <a:r>
              <a:rPr lang="it-IT" altLang="it-IT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STRANIERI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6,532 mln presenze</a:t>
            </a: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+2,9%</a:t>
            </a:r>
          </a:p>
        </p:txBody>
      </p:sp>
      <p:graphicFrame>
        <p:nvGraphicFramePr>
          <p:cNvPr id="13" name="Group 157"/>
          <p:cNvGraphicFramePr>
            <a:graphicFrameLocks noGrp="1"/>
          </p:cNvGraphicFramePr>
          <p:nvPr/>
        </p:nvGraphicFramePr>
        <p:xfrm>
          <a:off x="247650" y="2517775"/>
          <a:ext cx="8597246" cy="3457577"/>
        </p:xfrm>
        <a:graphic>
          <a:graphicData uri="http://schemas.openxmlformats.org/drawingml/2006/table">
            <a:tbl>
              <a:tblPr/>
              <a:tblGrid>
                <a:gridCol w="2519375"/>
                <a:gridCol w="1481890"/>
                <a:gridCol w="815284"/>
                <a:gridCol w="2223652"/>
                <a:gridCol w="1557045"/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Provenienza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Var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. %*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Stati Uniti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+1,4%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Germania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-4,7%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Francia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+8,3%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Cina 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+12,0%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Regno Unito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+9,3%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Brasile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-0,1%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Giappone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-7,1%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Australia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-2,2%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Spagna</a:t>
                      </a:r>
                    </a:p>
                  </a:txBody>
                  <a:tcPr marL="54000" marR="54000" marT="36000" marB="360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+8,4%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sym typeface="Wingdings" panose="05000000000000000000" pitchFamily="2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100000"/>
                        <a:buFont typeface="Webdings" panose="05030102010509060703" pitchFamily="18" charset="2"/>
                        <a:buChar char="4"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 Russia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1pPr>
                      <a:lvl2pPr marL="4572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2pPr>
                      <a:lvl3pPr marL="9144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3pPr>
                      <a:lvl4pPr marL="13716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4pPr>
                      <a:lvl5pPr marL="1828800">
                        <a:spcBef>
                          <a:spcPts val="600"/>
                        </a:spcBef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66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/>
                      </a:pPr>
                      <a:r>
                        <a:rPr kumimoji="0" lang="it-IT" alt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sym typeface="Wingdings" panose="05000000000000000000" pitchFamily="2" charset="2"/>
                        </a:rPr>
                        <a:t>-7,5%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1" name="CasellaDiTesto 6"/>
          <p:cNvSpPr txBox="1">
            <a:spLocks noChangeArrowheads="1"/>
          </p:cNvSpPr>
          <p:nvPr/>
        </p:nvSpPr>
        <p:spPr bwMode="auto">
          <a:xfrm>
            <a:off x="3059113" y="6237288"/>
            <a:ext cx="590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i="1">
                <a:solidFill>
                  <a:schemeClr val="bg1"/>
                </a:solidFill>
                <a:latin typeface="Calibri" pitchFamily="34" charset="0"/>
              </a:rPr>
              <a:t>* Variazioni relative al periodo gennaio – ottobre 2014/2013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08175" y="115888"/>
            <a:ext cx="7056438" cy="72072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Flussi turistici Stagione 2014 –</a:t>
            </a:r>
            <a:r>
              <a:rPr lang="it-IT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Altri Comuni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9225" y="1341438"/>
          <a:ext cx="8814567" cy="30891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77862"/>
                <a:gridCol w="2592288"/>
                <a:gridCol w="3744417"/>
              </a:tblGrid>
              <a:tr h="659478">
                <a:tc>
                  <a:txBody>
                    <a:bodyPr/>
                    <a:lstStyle/>
                    <a:p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Arrivi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Presenze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lang="it-IT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Arrivi</a:t>
                      </a:r>
                      <a:endParaRPr lang="it-IT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1,297 mln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+4,2%</a:t>
                      </a:r>
                    </a:p>
                    <a:p>
                      <a:pPr algn="ctr"/>
                      <a:r>
                        <a:rPr lang="it-IT" sz="2400" dirty="0" smtClean="0"/>
                        <a:t>(+53</a:t>
                      </a:r>
                      <a:r>
                        <a:rPr lang="it-IT" sz="2400" baseline="0" dirty="0" smtClean="0"/>
                        <a:t>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214829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C00000"/>
                        </a:buClr>
                        <a:buFont typeface="Webdings" panose="05030102010509060703" pitchFamily="18" charset="2"/>
                        <a:buChar char="4"/>
                      </a:pPr>
                      <a:r>
                        <a:rPr kumimoji="0" lang="it-IT" sz="3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Presenze</a:t>
                      </a:r>
                      <a:endParaRPr kumimoji="0" lang="it-IT" sz="3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4,322 mln</a:t>
                      </a:r>
                      <a:endParaRPr lang="it-IT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+0,9%</a:t>
                      </a:r>
                    </a:p>
                    <a:p>
                      <a:pPr algn="ctr"/>
                      <a:r>
                        <a:rPr lang="it-IT" sz="2400" dirty="0" smtClean="0"/>
                        <a:t>(+40 mila unità)</a:t>
                      </a:r>
                      <a:endParaRPr lang="it-IT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850" y="4797425"/>
            <a:ext cx="8280400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"/>
              <a:defRPr/>
            </a:pP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La permanenza media è passata dalle 3,4 alle </a:t>
            </a: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3,3 notti </a:t>
            </a:r>
            <a:r>
              <a:rPr lang="it-IT" sz="3200" dirty="0">
                <a:solidFill>
                  <a:srgbClr val="C00000"/>
                </a:solidFill>
                <a:latin typeface="Calibri" panose="020F0502020204030204" pitchFamily="34" charset="0"/>
              </a:rPr>
              <a:t>per soggiorno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745</TotalTime>
  <Words>994</Words>
  <Application>Microsoft Office PowerPoint</Application>
  <PresentationFormat>Presentazione su schermo (4:3)</PresentationFormat>
  <Paragraphs>307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Verdana</vt:lpstr>
      <vt:lpstr>Webdings</vt:lpstr>
      <vt:lpstr>Wingdings</vt:lpstr>
      <vt:lpstr>Wingdings 2</vt:lpstr>
      <vt:lpstr>Luna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aulainformatica</dc:creator>
  <cp:lastModifiedBy>utenteprincipale</cp:lastModifiedBy>
  <cp:revision>83</cp:revision>
  <dcterms:created xsi:type="dcterms:W3CDTF">2015-01-13T16:28:12Z</dcterms:created>
  <dcterms:modified xsi:type="dcterms:W3CDTF">2015-02-02T15:57:53Z</dcterms:modified>
</cp:coreProperties>
</file>